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84" r:id="rId1"/>
  </p:sldMasterIdLst>
  <p:sldIdLst>
    <p:sldId id="256" r:id="rId2"/>
    <p:sldId id="257" r:id="rId3"/>
    <p:sldId id="269" r:id="rId4"/>
    <p:sldId id="270" r:id="rId5"/>
    <p:sldId id="271" r:id="rId6"/>
    <p:sldId id="258" r:id="rId7"/>
    <p:sldId id="259" r:id="rId8"/>
    <p:sldId id="260" r:id="rId9"/>
    <p:sldId id="261" r:id="rId10"/>
    <p:sldId id="262" r:id="rId11"/>
    <p:sldId id="266" r:id="rId12"/>
    <p:sldId id="263" r:id="rId13"/>
    <p:sldId id="264" r:id="rId14"/>
    <p:sldId id="265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0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F121D2-EDEF-1948-8B31-8E57C0BBB5A6}" type="datetimeFigureOut">
              <a:rPr lang="en-US" smtClean="0"/>
              <a:t>9/13/13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21D2-EDEF-1948-8B31-8E57C0BBB5A6}" type="datetimeFigureOut">
              <a:rPr lang="en-US" smtClean="0"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3C08-BC0C-CF4E-9E60-9A32D7C1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21D2-EDEF-1948-8B31-8E57C0BBB5A6}" type="datetimeFigureOut">
              <a:rPr lang="en-US" smtClean="0"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1483C08-BC0C-CF4E-9E60-9A32D7C1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21D2-EDEF-1948-8B31-8E57C0BBB5A6}" type="datetimeFigureOut">
              <a:rPr lang="en-US" smtClean="0"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3C08-BC0C-CF4E-9E60-9A32D7C1760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F121D2-EDEF-1948-8B31-8E57C0BBB5A6}" type="datetimeFigureOut">
              <a:rPr lang="en-US" smtClean="0"/>
              <a:t>9/13/13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1483C08-BC0C-CF4E-9E60-9A32D7C1760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21D2-EDEF-1948-8B31-8E57C0BBB5A6}" type="datetimeFigureOut">
              <a:rPr lang="en-US" smtClean="0"/>
              <a:t>9/13/13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3C08-BC0C-CF4E-9E60-9A32D7C1760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21D2-EDEF-1948-8B31-8E57C0BBB5A6}" type="datetimeFigureOut">
              <a:rPr lang="en-US" smtClean="0"/>
              <a:t>9/13/13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3C08-BC0C-CF4E-9E60-9A32D7C1760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21D2-EDEF-1948-8B31-8E57C0BBB5A6}" type="datetimeFigureOut">
              <a:rPr lang="en-US" smtClean="0"/>
              <a:t>9/13/13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3C08-BC0C-CF4E-9E60-9A32D7C1760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21D2-EDEF-1948-8B31-8E57C0BBB5A6}" type="datetimeFigureOut">
              <a:rPr lang="en-US" smtClean="0"/>
              <a:t>9/13/13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3C08-BC0C-CF4E-9E60-9A32D7C1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21D2-EDEF-1948-8B31-8E57C0BBB5A6}" type="datetimeFigureOut">
              <a:rPr lang="en-US" smtClean="0"/>
              <a:t>9/13/13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21D2-EDEF-1948-8B31-8E57C0BBB5A6}" type="datetimeFigureOut">
              <a:rPr lang="en-US" smtClean="0"/>
              <a:t>9/13/13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3C08-BC0C-CF4E-9E60-9A32D7C1760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9BF121D2-EDEF-1948-8B31-8E57C0BBB5A6}" type="datetimeFigureOut">
              <a:rPr lang="en-US" smtClean="0"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D1483C08-BC0C-CF4E-9E60-9A32D7C176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Relationship Id="rId3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hyperlink" Target="http://en.wikipedia.org/wiki/Old_Man_of_the_Mountain%23Timeline_of_the_Old_Ma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Relationship Id="rId3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thinglink.com/scene/359166923436457986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Chapter 11, Sec. 1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Weathering  and Erosion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17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3929431"/>
          </a:xfrm>
        </p:spPr>
        <p:txBody>
          <a:bodyPr>
            <a:normAutofit/>
          </a:bodyPr>
          <a:lstStyle/>
          <a:p>
            <a:pPr marL="502920" indent="-457200">
              <a:buFont typeface="+mj-lt"/>
              <a:buAutoNum type="alphaUcPeriod"/>
            </a:pPr>
            <a:r>
              <a:rPr lang="en-US" sz="3200" u="sng" dirty="0" smtClean="0"/>
              <a:t>EROSION</a:t>
            </a:r>
            <a:r>
              <a:rPr lang="en-US" sz="3200" dirty="0" smtClean="0"/>
              <a:t> is the wearing away and removal of rock, it occurs because of gravity, ice, wind, and water.</a:t>
            </a:r>
          </a:p>
          <a:p>
            <a:pPr marL="45720" indent="0">
              <a:buNone/>
            </a:pPr>
            <a:endParaRPr lang="en-US" sz="3200" dirty="0" smtClean="0"/>
          </a:p>
          <a:p>
            <a:pPr marL="502920" indent="-457200">
              <a:buFont typeface="+mj-lt"/>
              <a:buAutoNum type="alphaUcPeriod"/>
            </a:pPr>
            <a:r>
              <a:rPr lang="en-US" sz="3200" u="sng" dirty="0" smtClean="0"/>
              <a:t>MASS MOVEMENT </a:t>
            </a:r>
            <a:r>
              <a:rPr lang="en-US" sz="3200" dirty="0" smtClean="0"/>
              <a:t>– gravity pulls rock and sediment down slopes.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Erosion of earth’s surface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002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Erosion of earth’s surface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896851"/>
            <a:ext cx="46463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1" indent="-514350">
              <a:buClr>
                <a:schemeClr val="accent1"/>
              </a:buClr>
              <a:buFont typeface="+mj-lt"/>
              <a:buAutoNum type="arabicPeriod"/>
            </a:pPr>
            <a:r>
              <a:rPr lang="en-US" sz="2800" spc="150" dirty="0" smtClean="0">
                <a:solidFill>
                  <a:schemeClr val="tx2"/>
                </a:solidFill>
              </a:rPr>
              <a:t>Creep </a:t>
            </a:r>
            <a:r>
              <a:rPr lang="en-US" sz="2800" spc="150" dirty="0">
                <a:solidFill>
                  <a:schemeClr val="tx2"/>
                </a:solidFill>
              </a:rPr>
              <a:t>– sediments move downhill slowly.</a:t>
            </a:r>
          </a:p>
          <a:p>
            <a:endParaRPr lang="en-US" sz="2800" spc="150" dirty="0">
              <a:solidFill>
                <a:schemeClr val="tx2"/>
              </a:solidFill>
            </a:endParaRPr>
          </a:p>
        </p:txBody>
      </p:sp>
      <p:pic>
        <p:nvPicPr>
          <p:cNvPr id="5" name="Picture 4" descr="treecree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08" y="3281846"/>
            <a:ext cx="3591616" cy="3189356"/>
          </a:xfrm>
          <a:prstGeom prst="rect">
            <a:avLst/>
          </a:prstGeom>
        </p:spPr>
      </p:pic>
      <p:pic>
        <p:nvPicPr>
          <p:cNvPr id="7" name="Picture 6" descr="Fig3grouping-2LG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72" t="60366" b="16320"/>
          <a:stretch/>
        </p:blipFill>
        <p:spPr>
          <a:xfrm>
            <a:off x="4732263" y="2298726"/>
            <a:ext cx="4186653" cy="379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723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719071"/>
            <a:ext cx="5230000" cy="4407408"/>
          </a:xfrm>
        </p:spPr>
        <p:txBody>
          <a:bodyPr/>
          <a:lstStyle/>
          <a:p>
            <a:pPr marL="560070" lvl="1" indent="-514350">
              <a:buClr>
                <a:schemeClr val="accent1"/>
              </a:buClr>
              <a:buFont typeface="+mj-lt"/>
              <a:buAutoNum type="arabicPeriod" startAt="2"/>
            </a:pPr>
            <a:r>
              <a:rPr lang="en-US" sz="3000" dirty="0"/>
              <a:t>Slump – rock or sediment moves downhill along a curved slope.</a:t>
            </a:r>
          </a:p>
          <a:p>
            <a:pPr marL="50292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Erosion of earth’s surface</a:t>
            </a:r>
          </a:p>
        </p:txBody>
      </p:sp>
      <p:pic>
        <p:nvPicPr>
          <p:cNvPr id="4" name="Picture 3" descr="009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14" y="3509744"/>
            <a:ext cx="4843686" cy="3177459"/>
          </a:xfrm>
          <a:prstGeom prst="rect">
            <a:avLst/>
          </a:prstGeom>
        </p:spPr>
      </p:pic>
      <p:pic>
        <p:nvPicPr>
          <p:cNvPr id="5" name="Picture 4" descr="slump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000" y="1590471"/>
            <a:ext cx="3279781" cy="245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282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7754145" cy="1174430"/>
          </a:xfrm>
        </p:spPr>
        <p:txBody>
          <a:bodyPr/>
          <a:lstStyle/>
          <a:p>
            <a:pPr marL="560070" lvl="1" indent="-514350">
              <a:buClr>
                <a:schemeClr val="accent1"/>
              </a:buClr>
              <a:buFont typeface="+mj-lt"/>
              <a:buAutoNum type="arabicPeriod" startAt="3"/>
            </a:pPr>
            <a:r>
              <a:rPr lang="en-US" sz="3000" dirty="0" smtClean="0"/>
              <a:t>Rock layers break loose and slide downhill in a </a:t>
            </a:r>
            <a:r>
              <a:rPr lang="en-US" sz="3000" b="1" dirty="0" smtClean="0"/>
              <a:t>ROCK SLIDE</a:t>
            </a:r>
            <a:r>
              <a:rPr lang="en-US" sz="3000" dirty="0" smtClean="0"/>
              <a:t>.</a:t>
            </a:r>
            <a:endParaRPr lang="en-US" sz="3000" dirty="0"/>
          </a:p>
          <a:p>
            <a:pPr marL="50292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Erosion of earth’s surface</a:t>
            </a:r>
          </a:p>
        </p:txBody>
      </p:sp>
      <p:pic>
        <p:nvPicPr>
          <p:cNvPr id="6" name="Picture 5" descr="bc-080730-rockslide-cp-FU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258203"/>
            <a:ext cx="5444054" cy="3514398"/>
          </a:xfrm>
          <a:prstGeom prst="rect">
            <a:avLst/>
          </a:prstGeom>
        </p:spPr>
      </p:pic>
      <p:pic>
        <p:nvPicPr>
          <p:cNvPr id="7" name="Picture 6" descr="Fig3grouping-2LG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72" r="64313" b="43276"/>
          <a:stretch/>
        </p:blipFill>
        <p:spPr>
          <a:xfrm>
            <a:off x="5825055" y="2459476"/>
            <a:ext cx="3300946" cy="293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513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7754145" cy="1174430"/>
          </a:xfrm>
        </p:spPr>
        <p:txBody>
          <a:bodyPr/>
          <a:lstStyle/>
          <a:p>
            <a:pPr marL="560070" lvl="1" indent="-514350">
              <a:buClr>
                <a:schemeClr val="accent1"/>
              </a:buClr>
              <a:buFont typeface="+mj-lt"/>
              <a:buAutoNum type="arabicPeriod" startAt="4"/>
            </a:pPr>
            <a:r>
              <a:rPr lang="en-US" sz="3000" dirty="0" smtClean="0"/>
              <a:t>MUDFLOWS – mass of wet sediment</a:t>
            </a:r>
            <a:endParaRPr lang="en-US" sz="3000" dirty="0"/>
          </a:p>
          <a:p>
            <a:pPr marL="50292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Erosion of earth’s surface</a:t>
            </a:r>
          </a:p>
        </p:txBody>
      </p:sp>
      <p:pic>
        <p:nvPicPr>
          <p:cNvPr id="4" name="Picture 3" descr="Fig3grouping-2LG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76" t="34830" r="-1" b="43238"/>
          <a:stretch/>
        </p:blipFill>
        <p:spPr>
          <a:xfrm>
            <a:off x="4544668" y="2743096"/>
            <a:ext cx="3507305" cy="2604597"/>
          </a:xfrm>
          <a:prstGeom prst="rect">
            <a:avLst/>
          </a:prstGeom>
        </p:spPr>
      </p:pic>
      <p:pic>
        <p:nvPicPr>
          <p:cNvPr id="7" name="Picture 6" descr="Fig3grouping-2LG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5" t="59635" r="34754" b="17512"/>
          <a:stretch/>
        </p:blipFill>
        <p:spPr>
          <a:xfrm>
            <a:off x="927426" y="2743096"/>
            <a:ext cx="3412155" cy="2604597"/>
          </a:xfrm>
          <a:prstGeom prst="rect">
            <a:avLst/>
          </a:prstGeom>
        </p:spPr>
      </p:pic>
      <p:pic>
        <p:nvPicPr>
          <p:cNvPr id="5" name="Picture 4" descr="mudslide-in-Angra-dos-Reis-brazil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7" y="1501795"/>
            <a:ext cx="7730181" cy="5134332"/>
          </a:xfrm>
          <a:prstGeom prst="rect">
            <a:avLst/>
          </a:prstGeom>
        </p:spPr>
      </p:pic>
      <p:pic>
        <p:nvPicPr>
          <p:cNvPr id="8" name="Picture 7" descr="46b30647_14597593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88" y="1410241"/>
            <a:ext cx="7864148" cy="524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332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367" y="1719071"/>
            <a:ext cx="8407893" cy="4648027"/>
          </a:xfrm>
        </p:spPr>
        <p:txBody>
          <a:bodyPr>
            <a:normAutofit/>
          </a:bodyPr>
          <a:lstStyle/>
          <a:p>
            <a:pPr marL="560070" indent="-514350">
              <a:buFont typeface="+mj-lt"/>
              <a:buAutoNum type="alphaUcPeriod" startAt="4"/>
            </a:pPr>
            <a:r>
              <a:rPr lang="en-US" sz="3200" dirty="0" smtClean="0"/>
              <a:t>Wind blows small particles from Earth’s surface in a process called DEFLATION.</a:t>
            </a:r>
          </a:p>
          <a:p>
            <a:pPr marL="560070" indent="-514350">
              <a:buFont typeface="+mj-lt"/>
              <a:buAutoNum type="alphaUcPeriod" startAt="4"/>
            </a:pPr>
            <a:endParaRPr lang="en-US" sz="3200" dirty="0"/>
          </a:p>
          <a:p>
            <a:pPr marL="560070" indent="-514350">
              <a:buFont typeface="+mj-lt"/>
              <a:buAutoNum type="alphaUcPeriod" startAt="4"/>
            </a:pPr>
            <a:endParaRPr lang="en-US" sz="3200" dirty="0" smtClean="0"/>
          </a:p>
          <a:p>
            <a:pPr marL="560070" indent="-514350">
              <a:buFont typeface="+mj-lt"/>
              <a:buAutoNum type="alphaUcPeriod" startAt="4"/>
            </a:pPr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Erosion of earth’s surface</a:t>
            </a:r>
          </a:p>
        </p:txBody>
      </p:sp>
      <p:pic>
        <p:nvPicPr>
          <p:cNvPr id="4" name="Picture 3" descr="defl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05" y="3041501"/>
            <a:ext cx="7752977" cy="2896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319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34390" lvl="1" indent="-514350">
              <a:buFont typeface="+mj-lt"/>
              <a:buAutoNum type="arabicPeriod"/>
            </a:pPr>
            <a:r>
              <a:rPr lang="en-US" sz="3000" dirty="0"/>
              <a:t>ABRASION forms pits in rocks or polishes surfaces smooth as sediments are blown by strong winds.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Erosion of earth’s surface</a:t>
            </a:r>
          </a:p>
        </p:txBody>
      </p:sp>
      <p:pic>
        <p:nvPicPr>
          <p:cNvPr id="4" name="Picture 3" descr="Image2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7" b="55245"/>
          <a:stretch/>
        </p:blipFill>
        <p:spPr>
          <a:xfrm>
            <a:off x="843507" y="3442578"/>
            <a:ext cx="6993013" cy="116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850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625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200" dirty="0" smtClean="0"/>
              <a:t>The natural process that causes rocks to break down is called </a:t>
            </a:r>
            <a:r>
              <a:rPr lang="en-US" sz="3200" b="1" u="sng" dirty="0" smtClean="0"/>
              <a:t>WEATHERING</a:t>
            </a:r>
            <a:r>
              <a:rPr lang="en-US" sz="3200" dirty="0" smtClean="0"/>
              <a:t>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200" b="1" u="sng" dirty="0" smtClean="0"/>
              <a:t>Mechanical</a:t>
            </a:r>
            <a:r>
              <a:rPr lang="en-US" sz="3200" dirty="0" smtClean="0"/>
              <a:t> (physical) </a:t>
            </a:r>
            <a:r>
              <a:rPr lang="en-US" sz="3200" b="1" u="sng" dirty="0" smtClean="0"/>
              <a:t>weathering</a:t>
            </a:r>
            <a:r>
              <a:rPr lang="en-US" sz="3200" dirty="0" smtClean="0"/>
              <a:t> breaks rocks into smaller pieces </a:t>
            </a:r>
            <a:r>
              <a:rPr lang="en-US" sz="3200" i="1" u="sng" dirty="0" smtClean="0"/>
              <a:t>without</a:t>
            </a:r>
            <a:r>
              <a:rPr lang="en-US" sz="3200" i="1" dirty="0" smtClean="0"/>
              <a:t> </a:t>
            </a:r>
            <a:r>
              <a:rPr lang="en-US" sz="3200" i="1" u="sng" dirty="0" smtClean="0"/>
              <a:t>changing</a:t>
            </a:r>
            <a:r>
              <a:rPr lang="en-US" sz="3200" i="1" dirty="0" smtClean="0"/>
              <a:t> </a:t>
            </a:r>
            <a:r>
              <a:rPr lang="en-US" sz="3200" i="1" u="sng" dirty="0" smtClean="0"/>
              <a:t>them</a:t>
            </a:r>
            <a:r>
              <a:rPr lang="en-US" sz="3200" i="1" dirty="0" smtClean="0"/>
              <a:t> </a:t>
            </a:r>
            <a:r>
              <a:rPr lang="en-US" sz="3200" b="1" i="1" u="sng" dirty="0" smtClean="0"/>
              <a:t>chemically</a:t>
            </a:r>
            <a:r>
              <a:rPr lang="en-US" sz="3200" i="1" dirty="0" smtClean="0"/>
              <a:t>.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Weathering and Soil Formation</a:t>
            </a:r>
            <a:endParaRPr lang="en-US" dirty="0"/>
          </a:p>
        </p:txBody>
      </p:sp>
      <p:pic>
        <p:nvPicPr>
          <p:cNvPr id="4" name="Picture 3" descr="Old_Man_before_af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662" y="4333945"/>
            <a:ext cx="4017737" cy="23402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8487" y="4779502"/>
            <a:ext cx="16709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Hampshire’s Old Man in the Mountain</a:t>
            </a:r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Timeline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29409" y="4426882"/>
            <a:ext cx="147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May 2003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198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18364"/>
            <a:ext cx="8064390" cy="1528966"/>
          </a:xfrm>
        </p:spPr>
        <p:txBody>
          <a:bodyPr>
            <a:noAutofit/>
          </a:bodyPr>
          <a:lstStyle/>
          <a:p>
            <a:pPr marL="517525" lvl="1" indent="-517525">
              <a:buFont typeface="+mj-lt"/>
              <a:buAutoNum type="arabicPeriod"/>
            </a:pPr>
            <a:r>
              <a:rPr lang="en-US" sz="3200" b="1" u="sng" dirty="0" smtClean="0"/>
              <a:t>Ice-wedging </a:t>
            </a:r>
            <a:r>
              <a:rPr lang="en-US" sz="3200" dirty="0" smtClean="0"/>
              <a:t>is the freezing and thawing cycle that breaks rocks apart.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Weathering and Soil Formation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835450" y="3347330"/>
            <a:ext cx="6894142" cy="2891977"/>
            <a:chOff x="835450" y="3347330"/>
            <a:chExt cx="6894142" cy="2891977"/>
          </a:xfrm>
        </p:grpSpPr>
        <p:pic>
          <p:nvPicPr>
            <p:cNvPr id="5" name="Picture 4" descr="weathering_freezing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75" t="13043" r="57272" b="5204"/>
            <a:stretch/>
          </p:blipFill>
          <p:spPr>
            <a:xfrm>
              <a:off x="835450" y="3347330"/>
              <a:ext cx="2740276" cy="2891977"/>
            </a:xfrm>
            <a:prstGeom prst="rect">
              <a:avLst/>
            </a:prstGeom>
          </p:spPr>
        </p:pic>
        <p:pic>
          <p:nvPicPr>
            <p:cNvPr id="6" name="Picture 5" descr="weathering_freezing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253" t="13043" b="5204"/>
            <a:stretch/>
          </p:blipFill>
          <p:spPr>
            <a:xfrm>
              <a:off x="4100380" y="3409155"/>
              <a:ext cx="3629212" cy="28301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0583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Weathering and Soil Formation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090" y="1790921"/>
            <a:ext cx="51964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1" indent="-514350">
              <a:buClr>
                <a:schemeClr val="accent2"/>
              </a:buClr>
              <a:buFont typeface="+mj-lt"/>
              <a:buAutoNum type="arabicPeriod" startAt="2"/>
            </a:pPr>
            <a:r>
              <a:rPr lang="en-US" sz="3200" spc="100" dirty="0">
                <a:solidFill>
                  <a:schemeClr val="tx2"/>
                </a:solidFill>
              </a:rPr>
              <a:t>Plant roots and burrowing animals exert pressure on rocks</a:t>
            </a:r>
            <a:r>
              <a:rPr lang="en-US" sz="3200" spc="100" dirty="0" smtClean="0">
                <a:solidFill>
                  <a:schemeClr val="tx2"/>
                </a:solidFill>
              </a:rPr>
              <a:t>.</a:t>
            </a:r>
            <a:endParaRPr lang="en-US" sz="3200" spc="100" dirty="0">
              <a:solidFill>
                <a:schemeClr val="tx2"/>
              </a:solidFill>
            </a:endParaRPr>
          </a:p>
        </p:txBody>
      </p:sp>
      <p:pic>
        <p:nvPicPr>
          <p:cNvPr id="8" name="Picture 7" descr="wedging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590" y="1790921"/>
            <a:ext cx="3151379" cy="4201839"/>
          </a:xfrm>
          <a:prstGeom prst="rect">
            <a:avLst/>
          </a:prstGeom>
        </p:spPr>
      </p:pic>
      <p:pic>
        <p:nvPicPr>
          <p:cNvPr id="9" name="Picture 8" descr="ground-hog13212900580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49" y="3609694"/>
            <a:ext cx="4319863" cy="2872126"/>
          </a:xfrm>
          <a:prstGeom prst="rect">
            <a:avLst/>
          </a:prstGeom>
        </p:spPr>
      </p:pic>
      <p:pic>
        <p:nvPicPr>
          <p:cNvPr id="10" name="Picture 9" descr="Ground squirrel burrow in levee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8" t="21433"/>
          <a:stretch/>
        </p:blipFill>
        <p:spPr>
          <a:xfrm>
            <a:off x="525749" y="2813446"/>
            <a:ext cx="6252473" cy="36683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59000" y="1485310"/>
            <a:ext cx="1959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Begin Here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525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2692777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sz="3200" dirty="0" smtClean="0"/>
              <a:t>When the chemical composition of rock changes, </a:t>
            </a:r>
            <a:r>
              <a:rPr lang="en-US" sz="3200" b="1" u="sng" dirty="0" smtClean="0"/>
              <a:t>CHEMICAL WEATHERING </a:t>
            </a:r>
            <a:r>
              <a:rPr lang="en-US" sz="3200" dirty="0" smtClean="0"/>
              <a:t>has occurred.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b="1" u="sng" dirty="0" smtClean="0"/>
              <a:t>Carbonic acid</a:t>
            </a:r>
            <a:r>
              <a:rPr lang="en-US" sz="2800" dirty="0" smtClean="0"/>
              <a:t>, from water and carbon dioxide, reacts chemically with many rocks.</a:t>
            </a:r>
          </a:p>
          <a:p>
            <a:pPr marL="400050" lvl="1" indent="0">
              <a:buNone/>
            </a:pP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Weathering and Soil Formation</a:t>
            </a:r>
            <a:endParaRPr lang="en-US" dirty="0"/>
          </a:p>
        </p:txBody>
      </p:sp>
      <p:pic>
        <p:nvPicPr>
          <p:cNvPr id="4" name="Picture 3" descr="196sculpture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67"/>
          <a:stretch/>
        </p:blipFill>
        <p:spPr>
          <a:xfrm>
            <a:off x="1470392" y="1069280"/>
            <a:ext cx="5664351" cy="5598628"/>
          </a:xfrm>
          <a:prstGeom prst="rect">
            <a:avLst/>
          </a:prstGeom>
        </p:spPr>
      </p:pic>
      <p:pic>
        <p:nvPicPr>
          <p:cNvPr id="5" name="Picture 4" descr="weathering_che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04" y="1069280"/>
            <a:ext cx="7698114" cy="559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34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914400" lvl="1" indent="-514350">
              <a:buFont typeface="+mj-lt"/>
              <a:buAutoNum type="arabicPeriod"/>
            </a:pPr>
            <a:r>
              <a:rPr lang="en-US" sz="2800" b="1" u="sng" dirty="0" smtClean="0"/>
              <a:t>Tannic acid</a:t>
            </a:r>
            <a:r>
              <a:rPr lang="en-US" sz="2800" dirty="0" smtClean="0"/>
              <a:t>, formed from a plant’s release of tannin, dissolves some rock minerals.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Oxygen can cause rocks containing iron to rust in the process of </a:t>
            </a:r>
            <a:r>
              <a:rPr lang="en-US" sz="2800" b="1" u="sng" dirty="0" smtClean="0"/>
              <a:t>oxidation</a:t>
            </a:r>
            <a:r>
              <a:rPr lang="en-US" sz="3200" dirty="0" smtClean="0"/>
              <a:t>.</a:t>
            </a:r>
          </a:p>
          <a:p>
            <a:pPr marL="914400" lvl="1" indent="-514350">
              <a:buFont typeface="+mj-lt"/>
              <a:buAutoNum type="arabicPeriod"/>
            </a:pPr>
            <a:endParaRPr lang="en-US" sz="3200" dirty="0"/>
          </a:p>
          <a:p>
            <a:pPr marL="914400" lvl="1" indent="-514350">
              <a:buFont typeface="+mj-lt"/>
              <a:buAutoNum type="arabicPeriod"/>
            </a:pPr>
            <a:endParaRPr lang="en-US" sz="3200" dirty="0" smtClean="0"/>
          </a:p>
          <a:p>
            <a:pPr marL="914400" lvl="1" indent="-514350">
              <a:buFont typeface="+mj-lt"/>
              <a:buAutoNum type="arabicPeriod"/>
            </a:pPr>
            <a:endParaRPr lang="en-US" sz="3200" dirty="0"/>
          </a:p>
          <a:p>
            <a:pPr marL="400050" lvl="1" indent="0">
              <a:buNone/>
            </a:pPr>
            <a:endParaRPr lang="en-US" sz="3200" dirty="0" smtClean="0"/>
          </a:p>
          <a:p>
            <a:pPr marL="400050" lvl="1" indent="0">
              <a:buNone/>
            </a:pPr>
            <a:endParaRPr lang="en-US" sz="1600" dirty="0" smtClean="0">
              <a:solidFill>
                <a:srgbClr val="000000"/>
              </a:solidFill>
              <a:latin typeface="Lucida Grande"/>
              <a:ea typeface="Lucida Grande"/>
              <a:cs typeface="Lucida Grande"/>
            </a:endParaRPr>
          </a:p>
          <a:p>
            <a:pPr marL="400050" lvl="1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hlinkClick r:id="rId2"/>
              </a:rPr>
              <a:t>     https</a:t>
            </a:r>
            <a:r>
              <a:rPr lang="en-US" sz="16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hlinkClick r:id="rId2"/>
              </a:rPr>
              <a:t>://www.thinglink.com/scene/</a:t>
            </a:r>
            <a:r>
              <a:rPr lang="en-US" sz="16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hlinkClick r:id="rId2"/>
              </a:rPr>
              <a:t>359166923436457986</a:t>
            </a:r>
            <a:endParaRPr lang="en-US" sz="1600" dirty="0" smtClean="0">
              <a:solidFill>
                <a:srgbClr val="000000"/>
              </a:solidFill>
              <a:latin typeface="Lucida Grande"/>
              <a:ea typeface="Lucida Grande"/>
              <a:cs typeface="Lucida Grande"/>
            </a:endParaRPr>
          </a:p>
          <a:p>
            <a:pPr marL="400050" lvl="1" indent="0">
              <a:buNone/>
            </a:pP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Weathering and Soil Formation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838669" y="3695848"/>
            <a:ext cx="7640432" cy="2596555"/>
            <a:chOff x="838669" y="3695848"/>
            <a:chExt cx="7640432" cy="2596555"/>
          </a:xfrm>
        </p:grpSpPr>
        <p:pic>
          <p:nvPicPr>
            <p:cNvPr id="4" name="Picture 3" descr="8_weathering1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669" y="3695848"/>
              <a:ext cx="3906687" cy="2583995"/>
            </a:xfrm>
            <a:prstGeom prst="rect">
              <a:avLst/>
            </a:prstGeom>
          </p:spPr>
        </p:pic>
        <p:pic>
          <p:nvPicPr>
            <p:cNvPr id="5" name="Picture 4" descr="rust stain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2700" y="3695848"/>
              <a:ext cx="3466401" cy="25965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533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929" y="1719071"/>
            <a:ext cx="8762162" cy="477523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sz="3200" dirty="0" smtClean="0"/>
              <a:t>Soil is a mixture of weathered rock, organic matter, water, and air that supports the growth of plant life.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sz="3000" dirty="0" smtClean="0"/>
              <a:t>The </a:t>
            </a:r>
            <a:r>
              <a:rPr lang="en-US" sz="3000" b="1" u="sng" dirty="0" smtClean="0"/>
              <a:t>plant rock </a:t>
            </a:r>
            <a:r>
              <a:rPr lang="en-US" sz="3000" dirty="0" smtClean="0"/>
              <a:t>affects what kind of soil develops.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sz="3000" b="1" u="sng" dirty="0" smtClean="0"/>
              <a:t>TOPOGRAPHY</a:t>
            </a:r>
            <a:r>
              <a:rPr lang="en-US" sz="3000" dirty="0" smtClean="0"/>
              <a:t> influences soil development.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sz="3000" dirty="0" smtClean="0"/>
              <a:t>The </a:t>
            </a:r>
            <a:r>
              <a:rPr lang="en-US" sz="3000" b="1" u="sng" dirty="0" smtClean="0"/>
              <a:t>climate</a:t>
            </a:r>
            <a:r>
              <a:rPr lang="en-US" sz="3000" dirty="0" smtClean="0"/>
              <a:t> in tropical regions increases the rate of weathering forming soil more quickly than in deserts.</a:t>
            </a:r>
            <a:endParaRPr lang="en-US" sz="3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Weathering and Soil 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360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697" y="1719071"/>
            <a:ext cx="8644196" cy="4968132"/>
          </a:xfrm>
        </p:spPr>
        <p:txBody>
          <a:bodyPr>
            <a:normAutofit fontScale="85000" lnSpcReduction="10000"/>
          </a:bodyPr>
          <a:lstStyle/>
          <a:p>
            <a:pPr marL="560070" indent="-514350">
              <a:buFont typeface="+mj-lt"/>
              <a:buAutoNum type="arabicPeriod" startAt="4"/>
            </a:pPr>
            <a:r>
              <a:rPr lang="en-US" sz="3800" dirty="0" smtClean="0"/>
              <a:t>Rocks take time, perhaps thousands of years, to weather into soil.</a:t>
            </a:r>
          </a:p>
          <a:p>
            <a:pPr marL="560070" indent="-514350">
              <a:buFont typeface="+mj-lt"/>
              <a:buAutoNum type="arabicPeriod" startAt="4"/>
            </a:pPr>
            <a:r>
              <a:rPr lang="en-US" sz="3800" dirty="0" smtClean="0"/>
              <a:t>Plant materials impact soil development.</a:t>
            </a:r>
          </a:p>
          <a:p>
            <a:pPr marL="45720" indent="0">
              <a:buNone/>
            </a:pPr>
            <a:endParaRPr lang="en-US" sz="3200" dirty="0" smtClean="0"/>
          </a:p>
          <a:p>
            <a:pPr marL="45720" indent="0">
              <a:buNone/>
            </a:pPr>
            <a:r>
              <a:rPr lang="en-US" sz="3200" dirty="0" smtClean="0"/>
              <a:t>What are the factors influencing soil development? </a:t>
            </a:r>
          </a:p>
          <a:p>
            <a:pPr marL="1427163" lvl="1" indent="0">
              <a:buNone/>
            </a:pPr>
            <a:r>
              <a:rPr lang="en-US" sz="3000" dirty="0" smtClean="0"/>
              <a:t>Parent rock</a:t>
            </a:r>
          </a:p>
          <a:p>
            <a:pPr marL="1427163" lvl="1" indent="0">
              <a:buNone/>
            </a:pPr>
            <a:r>
              <a:rPr lang="en-US" sz="3000" dirty="0"/>
              <a:t>T</a:t>
            </a:r>
            <a:r>
              <a:rPr lang="en-US" sz="3000" dirty="0" smtClean="0"/>
              <a:t>opography</a:t>
            </a:r>
          </a:p>
          <a:p>
            <a:pPr marL="1427163" lvl="1" indent="0">
              <a:buNone/>
            </a:pPr>
            <a:r>
              <a:rPr lang="en-US" sz="3000" dirty="0" smtClean="0"/>
              <a:t>Climate</a:t>
            </a:r>
          </a:p>
          <a:p>
            <a:pPr marL="1427163" lvl="1" indent="0">
              <a:buNone/>
            </a:pPr>
            <a:r>
              <a:rPr lang="en-US" sz="3000" dirty="0" smtClean="0"/>
              <a:t>Time </a:t>
            </a:r>
          </a:p>
          <a:p>
            <a:pPr marL="1427163" lvl="1" indent="0">
              <a:buNone/>
            </a:pPr>
            <a:r>
              <a:rPr lang="en-US" sz="3000" dirty="0" smtClean="0"/>
              <a:t>Plants.</a:t>
            </a:r>
            <a:endParaRPr lang="en-US" sz="3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Weathering and Soil Formation</a:t>
            </a:r>
          </a:p>
        </p:txBody>
      </p:sp>
    </p:spTree>
    <p:extLst>
      <p:ext uri="{BB962C8B-B14F-4D97-AF65-F5344CB8AC3E}">
        <p14:creationId xmlns:p14="http://schemas.microsoft.com/office/powerpoint/2010/main" val="1080394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Chapter 11, Sec. 2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Weathering  and Erosion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57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232</TotalTime>
  <Words>398</Words>
  <Application>Microsoft Macintosh PowerPoint</Application>
  <PresentationFormat>On-screen Show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Grid</vt:lpstr>
      <vt:lpstr>Weathering  and Erosion</vt:lpstr>
      <vt:lpstr>Weathering and Soil Formation</vt:lpstr>
      <vt:lpstr>Weathering and Soil Formation</vt:lpstr>
      <vt:lpstr>Weathering and Soil Formation</vt:lpstr>
      <vt:lpstr>Weathering and Soil Formation</vt:lpstr>
      <vt:lpstr>Weathering and Soil Formation</vt:lpstr>
      <vt:lpstr>Weathering and Soil Formation</vt:lpstr>
      <vt:lpstr>Weathering and Soil Formation</vt:lpstr>
      <vt:lpstr>Weathering  and Erosion</vt:lpstr>
      <vt:lpstr>Erosion of earth’s surface</vt:lpstr>
      <vt:lpstr>Erosion of earth’s surface</vt:lpstr>
      <vt:lpstr>Erosion of earth’s surface</vt:lpstr>
      <vt:lpstr>Erosion of earth’s surface</vt:lpstr>
      <vt:lpstr>Erosion of earth’s surface</vt:lpstr>
      <vt:lpstr>Erosion of earth’s surface</vt:lpstr>
      <vt:lpstr>Erosion of earth’s surface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Weathering  and Erosion</dc:title>
  <dc:creator>Denice Fogel User</dc:creator>
  <cp:lastModifiedBy>St. Aloysius</cp:lastModifiedBy>
  <cp:revision>46</cp:revision>
  <dcterms:created xsi:type="dcterms:W3CDTF">2013-09-08T19:20:17Z</dcterms:created>
  <dcterms:modified xsi:type="dcterms:W3CDTF">2013-09-13T18:22:45Z</dcterms:modified>
</cp:coreProperties>
</file>